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443" r:id="rId3"/>
    <p:sldId id="466" r:id="rId4"/>
    <p:sldId id="467" r:id="rId5"/>
    <p:sldId id="468" r:id="rId6"/>
    <p:sldId id="469" r:id="rId7"/>
    <p:sldId id="470" r:id="rId8"/>
    <p:sldId id="471" r:id="rId9"/>
    <p:sldId id="459" r:id="rId10"/>
    <p:sldId id="458" r:id="rId11"/>
    <p:sldId id="464" r:id="rId12"/>
    <p:sldId id="472" r:id="rId13"/>
    <p:sldId id="473" r:id="rId14"/>
    <p:sldId id="474" r:id="rId15"/>
    <p:sldId id="475" r:id="rId16"/>
    <p:sldId id="476" r:id="rId17"/>
    <p:sldId id="461" r:id="rId18"/>
    <p:sldId id="477" r:id="rId19"/>
    <p:sldId id="441" r:id="rId20"/>
    <p:sldId id="317" r:id="rId21"/>
    <p:sldId id="465"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637" autoAdjust="0"/>
  </p:normalViewPr>
  <p:slideViewPr>
    <p:cSldViewPr snapToGrid="0">
      <p:cViewPr varScale="1">
        <p:scale>
          <a:sx n="64" d="100"/>
          <a:sy n="64" d="100"/>
        </p:scale>
        <p:origin x="12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21/03/2021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880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13160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345079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21/03/2021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21/03/2021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21/03/2021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21/03/2021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1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colab.research.google.com/github/zz4fap/t319_aprendizado_de_maquina/blob/main/labs/Laboratorio3.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90687"/>
                <a:ext cx="11168921" cy="4989082"/>
              </a:xfrm>
            </p:spPr>
            <p:txBody>
              <a:bodyPr>
                <a:normAutofit fontScale="700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90687"/>
                <a:ext cx="11168921" cy="4989082"/>
              </a:xfrm>
              <a:blipFill rotWithShape="0">
                <a:blip r:embed="rId3"/>
                <a:stretch>
                  <a:fillRect l="-546" t="-2198" r="-982"/>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509486"/>
                <a:ext cx="11165115" cy="5167086"/>
              </a:xfrm>
            </p:spPr>
            <p:txBody>
              <a:bodyPr>
                <a:normAutofit fontScale="925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esta verão,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t>
                </a:r>
                <a:r>
                  <a:rPr lang="pt-BR" dirty="0" smtClean="0"/>
                  <a:t>aproximação através </a:t>
                </a:r>
                <a:r>
                  <a:rPr lang="pt-BR" dirty="0"/>
                  <a:t>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dirty="0" smtClean="0"/>
                  <a:t>Computacionalmente mais rápido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dirty="0" smtClean="0"/>
                  <a:t>O gradiente ruidoso, calculado com um único exemplo, ajuda o modelo a escapar de regiões com vários mínimos locais ou irregulares para uma região com o mínimo global.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509486"/>
                <a:ext cx="11165115" cy="5167086"/>
              </a:xfrm>
              <a:blipFill rotWithShape="0">
                <a:blip r:embed="rId3"/>
                <a:stretch>
                  <a:fillRect l="-928" t="-3070" r="-928"/>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305"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Implementação: </a:t>
            </a:r>
            <a:r>
              <a:rPr lang="pt-BR" dirty="0" smtClean="0"/>
              <a:t>GD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969981" y="874488"/>
            <a:ext cx="2646021" cy="2787241"/>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78703" y="4885522"/>
            <a:ext cx="7231162"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endParaRPr lang="pt-BR" dirty="0"/>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a:solidFill>
                  <a:srgbClr val="000000"/>
                </a:solidFill>
                <a:highlight>
                  <a:srgbClr val="FFFFFF"/>
                </a:highlight>
                <a:latin typeface="Courier New" panose="02070309020205020404" pitchFamily="49" charset="0"/>
              </a:rPr>
              <a:t>np</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random</a:t>
            </a:r>
            <a:r>
              <a:rPr lang="es-ES" sz="1000" b="1" dirty="0" err="1">
                <a:solidFill>
                  <a:srgbClr val="000080"/>
                </a:solidFill>
                <a:highlight>
                  <a:srgbClr val="FFFFFF"/>
                </a:highlight>
                <a:latin typeface="Courier New" panose="02070309020205020404" pitchFamily="49" charset="0"/>
              </a:rPr>
              <a:t>.</a:t>
            </a:r>
            <a:r>
              <a:rPr lang="es-ES" sz="1000" dirty="0" err="1">
                <a:solidFill>
                  <a:srgbClr val="000000"/>
                </a:solidFill>
                <a:highlight>
                  <a:srgbClr val="FFFFFF"/>
                </a:highlight>
                <a:latin typeface="Courier New" panose="02070309020205020404" pitchFamily="49" charset="0"/>
              </a:rPr>
              <a:t>randn</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M</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256"/>
            <a:ext cx="10515600" cy="789118"/>
          </a:xfrm>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280565"/>
            <a:ext cx="11170487" cy="2481968"/>
          </a:xfrm>
        </p:spPr>
        <p:txBody>
          <a:bodyPr>
            <a:normAutofit fontScale="77500" lnSpcReduction="20000"/>
          </a:bodyPr>
          <a:lstStyle/>
          <a:p>
            <a:r>
              <a:rPr lang="pt-BR" dirty="0"/>
              <a:t>Todos se aproximam do mínimo, mas </a:t>
            </a:r>
            <a:r>
              <a:rPr lang="pt-BR" dirty="0" smtClean="0"/>
              <a:t>o GD em </a:t>
            </a:r>
            <a:r>
              <a:rPr lang="pt-BR" b="1" i="1" dirty="0"/>
              <a:t>batch</a:t>
            </a:r>
            <a:r>
              <a:rPr lang="pt-BR" dirty="0"/>
              <a:t> caminha </a:t>
            </a:r>
            <a:r>
              <a:rPr lang="pt-BR" dirty="0" smtClean="0"/>
              <a:t>diretamente </a:t>
            </a:r>
            <a:r>
              <a:rPr lang="pt-BR" dirty="0"/>
              <a:t>para lá.</a:t>
            </a:r>
          </a:p>
          <a:p>
            <a:r>
              <a:rPr lang="pt-BR" dirty="0"/>
              <a:t>Enquanto </a:t>
            </a:r>
            <a:r>
              <a:rPr lang="pt-BR" b="1" i="1" dirty="0" smtClean="0"/>
              <a:t>G</a:t>
            </a:r>
            <a:r>
              <a:rPr lang="pt-BR" b="1" i="1" dirty="0" smtClean="0"/>
              <a:t>DE</a:t>
            </a:r>
            <a:r>
              <a:rPr lang="pt-BR" dirty="0" smtClean="0"/>
              <a:t> </a:t>
            </a:r>
            <a:r>
              <a:rPr lang="pt-BR" dirty="0"/>
              <a:t>e o </a:t>
            </a:r>
            <a:r>
              <a:rPr lang="pt-BR" b="1" i="1" dirty="0"/>
              <a:t>mini-batch</a:t>
            </a:r>
            <a:r>
              <a:rPr lang="pt-BR" dirty="0"/>
              <a:t> continuam a </a:t>
            </a:r>
            <a:r>
              <a:rPr lang="pt-BR" dirty="0" smtClean="0"/>
              <a:t>caminhar (</a:t>
            </a:r>
            <a:r>
              <a:rPr lang="pt-BR" i="1" dirty="0" smtClean="0"/>
              <a:t>dançar</a:t>
            </a:r>
            <a:r>
              <a:rPr lang="pt-BR" dirty="0" smtClean="0"/>
              <a:t>) </a:t>
            </a:r>
            <a:r>
              <a:rPr lang="pt-BR" dirty="0"/>
              <a:t>ao redor do </a:t>
            </a:r>
            <a:r>
              <a:rPr lang="pt-BR" dirty="0" smtClean="0"/>
              <a:t>mínimo (tangente diferente de zero, pois estimativa do gradiente é ruidosa).</a:t>
            </a:r>
            <a:endParaRPr lang="pt-BR" dirty="0"/>
          </a:p>
          <a:p>
            <a:r>
              <a:rPr lang="pt-BR" dirty="0"/>
              <a:t>O progresso do </a:t>
            </a:r>
            <a:r>
              <a:rPr lang="pt-BR" b="1" i="1" dirty="0"/>
              <a:t>mini-batch</a:t>
            </a:r>
            <a:r>
              <a:rPr lang="pt-BR" dirty="0"/>
              <a:t> é menos irregular do que com o </a:t>
            </a:r>
            <a:r>
              <a:rPr lang="pt-BR" b="1" i="1" dirty="0"/>
              <a:t>G</a:t>
            </a:r>
            <a:r>
              <a:rPr lang="pt-BR" b="1" i="1" dirty="0" smtClean="0"/>
              <a:t>DE</a:t>
            </a:r>
            <a:r>
              <a:rPr lang="pt-BR" dirty="0" smtClean="0"/>
              <a:t>, </a:t>
            </a:r>
            <a:r>
              <a:rPr lang="pt-BR" dirty="0"/>
              <a:t>mas depende do tamanho do mini-batch.</a:t>
            </a:r>
          </a:p>
          <a:p>
            <a:r>
              <a:rPr lang="pt-BR" dirty="0"/>
              <a:t>Mas não se </a:t>
            </a:r>
            <a:r>
              <a:rPr lang="pt-BR" dirty="0" smtClean="0"/>
              <a:t>esqueçam, </a:t>
            </a:r>
            <a:r>
              <a:rPr lang="pt-BR" dirty="0"/>
              <a:t>o </a:t>
            </a:r>
            <a:r>
              <a:rPr lang="pt-BR" b="1" i="1" dirty="0"/>
              <a:t>batch </a:t>
            </a:r>
            <a:r>
              <a:rPr lang="pt-BR" dirty="0"/>
              <a:t>leva </a:t>
            </a:r>
            <a:r>
              <a:rPr lang="pt-BR" dirty="0" smtClean="0"/>
              <a:t>mais tempo </a:t>
            </a:r>
            <a:r>
              <a:rPr lang="pt-BR" dirty="0"/>
              <a:t>para executar cada época </a:t>
            </a:r>
            <a:r>
              <a:rPr lang="pt-BR" dirty="0" smtClean="0"/>
              <a:t>do que o </a:t>
            </a:r>
            <a:r>
              <a:rPr lang="pt-BR" b="1" i="1" dirty="0" smtClean="0"/>
              <a:t>GDE</a:t>
            </a:r>
            <a:r>
              <a:rPr lang="pt-BR" dirty="0" smtClean="0"/>
              <a:t> </a:t>
            </a:r>
            <a:r>
              <a:rPr lang="pt-BR" dirty="0" smtClean="0"/>
              <a:t>e o </a:t>
            </a:r>
            <a:r>
              <a:rPr lang="pt-BR" b="1" dirty="0" smtClean="0"/>
              <a:t>mini-batch</a:t>
            </a:r>
            <a:r>
              <a:rPr lang="pt-BR" dirty="0" smtClean="0"/>
              <a:t>, os quais também podem alcançar o </a:t>
            </a:r>
            <a:r>
              <a:rPr lang="pt-BR" dirty="0"/>
              <a:t>mínimo </a:t>
            </a:r>
            <a:r>
              <a:rPr lang="pt-BR" dirty="0" smtClean="0"/>
              <a:t>e se estabilizarem lá caso </a:t>
            </a:r>
            <a:r>
              <a:rPr lang="pt-BR" dirty="0"/>
              <a:t>uma boa estratégia para ajuste do </a:t>
            </a:r>
            <a:r>
              <a:rPr lang="pt-BR" b="1" i="1" dirty="0"/>
              <a:t>passo de aprendizagem </a:t>
            </a:r>
            <a:r>
              <a:rPr lang="pt-BR" dirty="0" smtClean="0"/>
              <a:t>seja usada.</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05274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a:t>
            </a:r>
            <a:r>
              <a:rPr lang="pt-BR" b="1" dirty="0" smtClean="0">
                <a:hlinkClick r:id="rId2"/>
              </a:rPr>
              <a:t>#</a:t>
            </a:r>
            <a:r>
              <a:rPr lang="pt-BR" b="1" dirty="0">
                <a:hlinkClick r:id="rId2"/>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valor do </a:t>
                </a:r>
                <a:r>
                  <a:rPr lang="pt-BR" b="1" i="1" dirty="0" smtClean="0"/>
                  <a:t>vetor gradiente</a:t>
                </a:r>
                <a:r>
                  <a:rPr lang="pt-BR" dirty="0" smtClean="0"/>
                  <a:t> </a:t>
                </a:r>
                <a:r>
                  <a:rPr lang="pt-BR" dirty="0"/>
                  <a:t>em um ponto é 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976"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endParaRPr lang="pt-BR" dirty="0"/>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b="-1034"/>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a:t>
                </a:r>
                <a:r>
                  <a:rPr lang="pt-BR" dirty="0" smtClean="0"/>
                  <a:t>peso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cxnSp>
        <p:nvCxnSpPr>
          <p:cNvPr id="8" name="Straight Arrow Connector 7"/>
          <p:cNvCxnSpPr/>
          <p:nvPr/>
        </p:nvCxnSpPr>
        <p:spPr>
          <a:xfrm flipH="1">
            <a:off x="4053385" y="2292824"/>
            <a:ext cx="900752" cy="20881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48368" r="2754" b="1527"/>
          <a:stretch/>
        </p:blipFill>
        <p:spPr>
          <a:xfrm>
            <a:off x="8313771" y="2714172"/>
            <a:ext cx="3776628" cy="2481941"/>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4250"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a:t>
                </a:r>
                <a:r>
                  <a:rPr lang="pt-BR" dirty="0" smtClean="0"/>
                  <a:t>pesos,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a:t>
                </a:r>
                <a:r>
                  <a:rPr lang="pt-BR" b="1" i="1" dirty="0" smtClean="0"/>
                  <a:t>gradiente descendente</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4250" cy="4850946"/>
              </a:xfrm>
              <a:blipFill rotWithShape="0">
                <a:blip r:embed="rId3"/>
                <a:stretch>
                  <a:fillRect l="-985" t="-3141" r="-930"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9135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14508</TotalTime>
  <Words>3715</Words>
  <Application>Microsoft Office PowerPoint</Application>
  <PresentationFormat>Widescreen</PresentationFormat>
  <Paragraphs>418</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GD Estocástico</vt:lpstr>
      <vt:lpstr>Implementação: GD com Mini-Batch</vt:lpstr>
      <vt:lpstr>Comparação das versões de GD</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2033</cp:revision>
  <dcterms:created xsi:type="dcterms:W3CDTF">2020-02-17T11:18:32Z</dcterms:created>
  <dcterms:modified xsi:type="dcterms:W3CDTF">2021-03-21T19:21:06Z</dcterms:modified>
</cp:coreProperties>
</file>